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9" r:id="rId3"/>
    <p:sldId id="257" r:id="rId4"/>
    <p:sldId id="260" r:id="rId5"/>
    <p:sldId id="266" r:id="rId6"/>
    <p:sldId id="268" r:id="rId7"/>
    <p:sldId id="262" r:id="rId8"/>
    <p:sldId id="265" r:id="rId9"/>
    <p:sldId id="271" r:id="rId10"/>
    <p:sldId id="272" r:id="rId11"/>
    <p:sldId id="280" r:id="rId12"/>
    <p:sldId id="289" r:id="rId13"/>
    <p:sldId id="269" r:id="rId14"/>
    <p:sldId id="278" r:id="rId15"/>
    <p:sldId id="284" r:id="rId16"/>
    <p:sldId id="286" r:id="rId17"/>
    <p:sldId id="292" r:id="rId18"/>
    <p:sldId id="287" r:id="rId19"/>
    <p:sldId id="295" r:id="rId20"/>
    <p:sldId id="297" r:id="rId21"/>
    <p:sldId id="270" r:id="rId22"/>
    <p:sldId id="291" r:id="rId23"/>
    <p:sldId id="300" r:id="rId2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1DB8"/>
    <a:srgbClr val="041068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2" autoAdjust="0"/>
    <p:restoredTop sz="94660"/>
  </p:normalViewPr>
  <p:slideViewPr>
    <p:cSldViewPr>
      <p:cViewPr varScale="1">
        <p:scale>
          <a:sx n="88" d="100"/>
          <a:sy n="88" d="100"/>
        </p:scale>
        <p:origin x="-13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36F4-BA2E-4A4C-B488-636E3D626B72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506D-F439-4E2C-8C8E-DD6029E79A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36F4-BA2E-4A4C-B488-636E3D626B72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506D-F439-4E2C-8C8E-DD6029E79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36F4-BA2E-4A4C-B488-636E3D626B72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506D-F439-4E2C-8C8E-DD6029E79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36F4-BA2E-4A4C-B488-636E3D626B72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506D-F439-4E2C-8C8E-DD6029E79A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36F4-BA2E-4A4C-B488-636E3D626B72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506D-F439-4E2C-8C8E-DD6029E79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36F4-BA2E-4A4C-B488-636E3D626B72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506D-F439-4E2C-8C8E-DD6029E79A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36F4-BA2E-4A4C-B488-636E3D626B72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506D-F439-4E2C-8C8E-DD6029E79A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36F4-BA2E-4A4C-B488-636E3D626B72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506D-F439-4E2C-8C8E-DD6029E79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36F4-BA2E-4A4C-B488-636E3D626B72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506D-F439-4E2C-8C8E-DD6029E79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36F4-BA2E-4A4C-B488-636E3D626B72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506D-F439-4E2C-8C8E-DD6029E79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36F4-BA2E-4A4C-B488-636E3D626B72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506D-F439-4E2C-8C8E-DD6029E79A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AA736F4-BA2E-4A4C-B488-636E3D626B72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29B506D-F439-4E2C-8C8E-DD6029E79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jpe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jpeg"/><Relationship Id="rId7" Type="http://schemas.openxmlformats.org/officeDocument/2006/relationships/image" Target="../media/image3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.jpeg"/><Relationship Id="rId7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jpeg"/><Relationship Id="rId7" Type="http://schemas.openxmlformats.org/officeDocument/2006/relationships/image" Target="../media/image5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jpeg"/><Relationship Id="rId7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4.jpeg"/><Relationship Id="rId7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307115376448255/" TargetMode="External"/><Relationship Id="rId2" Type="http://schemas.openxmlformats.org/officeDocument/2006/relationships/hyperlink" Target="https://vk.com/miklenre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k.ru/group/58710204481581/topics" TargetMode="External"/><Relationship Id="rId4" Type="http://schemas.openxmlformats.org/officeDocument/2006/relationships/hyperlink" Target="http://www.instagram.com/fotoizbirk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Доки\zas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1764" y="836712"/>
            <a:ext cx="88204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ДЕЯТЕЛЬНОСТЬ ИЗБИРАТЕЛЬНЫХ КОМИССИЙ </a:t>
            </a:r>
            <a:endParaRPr lang="ru-RU" sz="6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ПО </a:t>
            </a:r>
            <a:r>
              <a:rPr lang="ru-RU" sz="6000" b="1" dirty="0">
                <a:solidFill>
                  <a:srgbClr val="FF0000"/>
                </a:solidFill>
              </a:rPr>
              <a:t>ПОВЫШЕНИЮ</a:t>
            </a:r>
          </a:p>
          <a:p>
            <a:pPr algn="ctr"/>
            <a:r>
              <a:rPr lang="ru-RU" sz="6000" b="1" dirty="0">
                <a:solidFill>
                  <a:srgbClr val="FF0000"/>
                </a:solidFill>
              </a:rPr>
              <a:t>ПРАВОВОЙ </a:t>
            </a:r>
            <a:r>
              <a:rPr lang="ru-RU" sz="6000" b="1" dirty="0" smtClean="0">
                <a:solidFill>
                  <a:srgbClr val="FF0000"/>
                </a:solidFill>
              </a:rPr>
              <a:t>КУЛЬТУРЫ ИЗБИРАТЕЛЕЙ ЛО 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116632"/>
            <a:ext cx="739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 РОССИИ  И ЛЕНОБЛИЗБИРКОМ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ФОРУМЕ «ЛАДОГА»</a:t>
            </a:r>
          </a:p>
        </p:txBody>
      </p:sp>
      <p:pic>
        <p:nvPicPr>
          <p:cNvPr id="6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1" y="1253128"/>
            <a:ext cx="2849569" cy="188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93" y="892853"/>
            <a:ext cx="5220072" cy="345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140968"/>
            <a:ext cx="4863937" cy="322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885464"/>
            <a:ext cx="4067943" cy="2713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51151"/>
            <a:ext cx="3096345" cy="2065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60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92586"/>
            <a:ext cx="739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МОЛОДЕЖНОЙ ИЗБИРАТЕЛЬНОЙ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ЛЕНИНГРАДСКОЙ ОБЛАСТИ</a:t>
            </a:r>
          </a:p>
        </p:txBody>
      </p:sp>
      <p:pic>
        <p:nvPicPr>
          <p:cNvPr id="6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28986"/>
            <a:ext cx="4138058" cy="2760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92" y="1327534"/>
            <a:ext cx="3995936" cy="2665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4" y="3429000"/>
            <a:ext cx="3007528" cy="2255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56" y="3429000"/>
            <a:ext cx="3728063" cy="248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813" y="4437112"/>
            <a:ext cx="2506283" cy="187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37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92586"/>
            <a:ext cx="739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ВЫСТАВОЧНАЯ И ИЗДАТЕЛЬСКАЯ ДЕЯТЕЛЬНОСТЬ ЛЕНОБЛИЗБИРКОМА</a:t>
            </a:r>
          </a:p>
        </p:txBody>
      </p:sp>
      <p:pic>
        <p:nvPicPr>
          <p:cNvPr id="6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3" r="6715"/>
          <a:stretch/>
        </p:blipFill>
        <p:spPr>
          <a:xfrm rot="5400000">
            <a:off x="5705874" y="1519547"/>
            <a:ext cx="3888431" cy="283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18" y="1000472"/>
            <a:ext cx="4447394" cy="294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46571" y="3795660"/>
            <a:ext cx="4679808" cy="2632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465286"/>
            <a:ext cx="3428999" cy="1928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699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41984"/>
            <a:ext cx="7391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СО СМИ, ПРЕСС-КОНФЕРЕНЦИИ </a:t>
            </a:r>
          </a:p>
        </p:txBody>
      </p:sp>
      <p:pic>
        <p:nvPicPr>
          <p:cNvPr id="6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2155"/>
            <a:ext cx="3168352" cy="2113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544" y="1159607"/>
            <a:ext cx="4036011" cy="2691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68" y="2811300"/>
            <a:ext cx="2628732" cy="1753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144893"/>
            <a:ext cx="3031679" cy="2022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8" y="3851595"/>
            <a:ext cx="3492406" cy="2329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40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41984"/>
            <a:ext cx="739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ОСВЕЩЕНЕ ДЕЯТЕЛЬНОСТИ ЛЕНОБЛИЗБИРКОМА 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И В СОЦИАЛЬНЫХ СЕТЯХ</a:t>
            </a:r>
          </a:p>
        </p:txBody>
      </p:sp>
      <p:pic>
        <p:nvPicPr>
          <p:cNvPr id="6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09845"/>
            <a:ext cx="2085986" cy="116815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273" y="5281519"/>
            <a:ext cx="1635177" cy="12248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8" y="4155727"/>
            <a:ext cx="3705225" cy="12287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25" y="5290497"/>
            <a:ext cx="2383525" cy="12068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25" y="5254476"/>
            <a:ext cx="2137632" cy="11970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841" y="1164281"/>
            <a:ext cx="4318864" cy="2429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5976" y="855183"/>
            <a:ext cx="3618794" cy="2035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7199" y="3069254"/>
            <a:ext cx="3760617" cy="21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7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92586"/>
            <a:ext cx="739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ТИК ПО ПОВЫШЕНИЮ ПРАВОВОЙ КУЛЬТУРЫ ИЗБИРАТЕЛЕЙ </a:t>
            </a:r>
          </a:p>
        </p:txBody>
      </p:sp>
      <p:pic>
        <p:nvPicPr>
          <p:cNvPr id="9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39661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3056"/>
            <a:ext cx="3409855" cy="25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52" y="1922060"/>
            <a:ext cx="2542908" cy="3390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0" y="1700808"/>
            <a:ext cx="2776650" cy="208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23528" y="1196752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81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НА ВЫБОРАХ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021" y="4590780"/>
            <a:ext cx="2666008" cy="1999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2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92586"/>
            <a:ext cx="739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ТИК ПО ПОВЫШЕНИЮ ПРАВОВОЙ КУЛЬТУРЫ ИЗБИРАТЕЛЕЙ </a:t>
            </a:r>
          </a:p>
        </p:txBody>
      </p:sp>
      <p:pic>
        <p:nvPicPr>
          <p:cNvPr id="9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1556792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81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МОЛОДЫХ ИЗБИРАТЕЛЕЙ ГАТЧИНСКОГО РАЙОНА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07" y="4538757"/>
            <a:ext cx="2907689" cy="1938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23" y="4077072"/>
            <a:ext cx="3825037" cy="255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5" y="1844824"/>
            <a:ext cx="3618731" cy="2412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64298"/>
            <a:ext cx="3411022" cy="227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22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92586"/>
            <a:ext cx="739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ТИК ПО ПОВЫШЕНИЮ ПРАВОВОЙ КУЛЬТУРЫ ИЗБИРАТЕЛЕЙ </a:t>
            </a:r>
          </a:p>
        </p:txBody>
      </p:sp>
      <p:pic>
        <p:nvPicPr>
          <p:cNvPr id="9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1196752"/>
            <a:ext cx="8564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81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РУКОВОДИТЕЛЕЙ </a:t>
            </a:r>
            <a:endParaRPr lang="ru-RU" sz="2400" b="1" dirty="0" smtClean="0">
              <a:solidFill>
                <a:srgbClr val="081D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81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УЧАСТКОВЫХ </a:t>
            </a:r>
            <a:r>
              <a:rPr lang="ru-RU" sz="2400" b="1" dirty="0">
                <a:solidFill>
                  <a:srgbClr val="081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ИЗБИРАТЕЛЬНЫХ КОМИССИЙ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" y="2119966"/>
            <a:ext cx="5124061" cy="3843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852936"/>
            <a:ext cx="3743292" cy="2807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095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92586"/>
            <a:ext cx="739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ТИК ПО ПОВЫШЕНИЮ ПРАВОВОЙ КУЛЬТУРЫ ИЗБИРАТЕЛЕЙ </a:t>
            </a:r>
          </a:p>
        </p:txBody>
      </p:sp>
      <p:pic>
        <p:nvPicPr>
          <p:cNvPr id="9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1484784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81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ИГРА СРЕДИ МОЛОДЫХ ИЗБИРАТЕЛЕЙ «ДЕБАТЫ 2018»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5111953" cy="3408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04" y="3542773"/>
            <a:ext cx="4364992" cy="291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40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92586"/>
            <a:ext cx="739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ТИК ПО ПОВЫШЕНИЮ ПРАВОВОЙ КУЛЬТУРЫ ИЗБИРАТЕЛЕЙ </a:t>
            </a:r>
          </a:p>
        </p:txBody>
      </p:sp>
      <p:pic>
        <p:nvPicPr>
          <p:cNvPr id="9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77223" y="1412776"/>
            <a:ext cx="8729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81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ИЗБИРАТЕЛЕЙ РАЙОНА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23" y="2314528"/>
            <a:ext cx="5263772" cy="296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8" r="43363" b="34375"/>
          <a:stretch/>
        </p:blipFill>
        <p:spPr>
          <a:xfrm>
            <a:off x="5652587" y="1929853"/>
            <a:ext cx="3202511" cy="2860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2082361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440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19672" y="1124744"/>
            <a:ext cx="7416824" cy="324036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81DB8"/>
                </a:solidFill>
              </a:rPr>
              <a:t>За прошедшие три квартала Избирательной комиссией Ленинградской области и территориальными избирательными комиссиями проведено </a:t>
            </a:r>
            <a:r>
              <a:rPr lang="ru-RU" sz="2800" b="1" dirty="0" smtClean="0">
                <a:solidFill>
                  <a:srgbClr val="FF0000"/>
                </a:solidFill>
              </a:rPr>
              <a:t>2070  мероприятий</a:t>
            </a:r>
            <a:r>
              <a:rPr lang="ru-RU" sz="2800" b="1" dirty="0">
                <a:solidFill>
                  <a:srgbClr val="081DB8"/>
                </a:solidFill>
              </a:rPr>
              <a:t>, </a:t>
            </a:r>
            <a:r>
              <a:rPr lang="ru-RU" sz="2800" b="1" dirty="0" smtClean="0">
                <a:solidFill>
                  <a:srgbClr val="081DB8"/>
                </a:solidFill>
              </a:rPr>
              <a:t>в </a:t>
            </a:r>
            <a:r>
              <a:rPr lang="ru-RU" sz="2800" b="1" dirty="0">
                <a:solidFill>
                  <a:srgbClr val="081DB8"/>
                </a:solidFill>
              </a:rPr>
              <a:t>которых </a:t>
            </a:r>
            <a:r>
              <a:rPr lang="ru-RU" sz="2800" b="1" dirty="0" smtClean="0">
                <a:solidFill>
                  <a:srgbClr val="081DB8"/>
                </a:solidFill>
              </a:rPr>
              <a:t>приняло участие  </a:t>
            </a:r>
            <a:r>
              <a:rPr lang="ru-RU" sz="2800" b="1" dirty="0" smtClean="0">
                <a:solidFill>
                  <a:srgbClr val="FF0000"/>
                </a:solidFill>
              </a:rPr>
              <a:t>20910 человек</a:t>
            </a:r>
          </a:p>
          <a:p>
            <a:pPr marL="45720" indent="0" algn="ctr">
              <a:buNone/>
            </a:pPr>
            <a:endParaRPr lang="ru-RU" sz="2800" b="1" dirty="0" smtClean="0">
              <a:solidFill>
                <a:srgbClr val="FF0000"/>
              </a:solidFill>
            </a:endParaRPr>
          </a:p>
          <a:p>
            <a:pPr marL="4572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К 25-летию Избирательной системы Российской Федерации</a:t>
            </a:r>
          </a:p>
          <a:p>
            <a:pPr marL="45720" indent="0" algn="ctr">
              <a:buNone/>
            </a:pPr>
            <a:r>
              <a:rPr lang="ru-RU" sz="2800" b="1" dirty="0" smtClean="0">
                <a:solidFill>
                  <a:srgbClr val="081DB8"/>
                </a:solidFill>
              </a:rPr>
              <a:t>проведено</a:t>
            </a:r>
            <a:r>
              <a:rPr lang="ru-RU" sz="2800" b="1" dirty="0" smtClean="0">
                <a:solidFill>
                  <a:srgbClr val="FF0000"/>
                </a:solidFill>
              </a:rPr>
              <a:t> 135 мероприятий</a:t>
            </a:r>
            <a:endParaRPr lang="ru-RU" sz="2800" b="1" dirty="0">
              <a:solidFill>
                <a:srgbClr val="081DB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46" y="159604"/>
            <a:ext cx="7426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ПРАВОВАЯ  КУЛЬТУРА ИЗБИРАТЕЛЕЙ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25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64704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Доки\Untitled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19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92586"/>
            <a:ext cx="739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ОПЫТОМ, МЕЖДУНАРОДНОЕ СОТРУДНИЧЕСТВО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3512" y="1268760"/>
            <a:ext cx="8682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МЕЖДУНАРОДНОЕ СОТРУДНИЧЕСТВО. 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ОПЫТОМ (МПА СНГ, БДИПЧ, ОДКБ, ШОС, Аргентина, Киргизия, Египет, Казахстан, Пакистан и др.)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" y="2581225"/>
            <a:ext cx="3824088" cy="255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775217"/>
            <a:ext cx="4067944" cy="2713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01" y="2404188"/>
            <a:ext cx="2952610" cy="1969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1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92586"/>
            <a:ext cx="739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УЧАСТНИКОВ ИЗБИРАТЕЛЬНОГО ПРОЦЕССА (ПАРТИИ, ТИК, СМИ, НАБЛЮДАТЕЛИ)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3" y="1240705"/>
            <a:ext cx="3960440" cy="2623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73016"/>
            <a:ext cx="4320480" cy="286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196752"/>
            <a:ext cx="4392487" cy="2910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Доки\Untitled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8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92586"/>
            <a:ext cx="739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УЧАСТИИ МОЛОДЫХ ИЗБИРАТЕЛЕЙ В ВЫБОРАХ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18 МАРТА 2018 ГОДА</a:t>
            </a:r>
          </a:p>
        </p:txBody>
      </p:sp>
      <p:pic>
        <p:nvPicPr>
          <p:cNvPr id="6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124744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41068"/>
                </a:solidFill>
                <a:latin typeface="Helvetica Neue"/>
              </a:rPr>
              <a:t>В голосовании на выборах Президента России 18 марта 2018 года приняли участие более 207 тысяч молодых избирателей Ленинградской области в возрасте от 18 до 35 лет, что составляет 54,4% от числа таких избирателей, внесенных в списки избирателей.</a:t>
            </a:r>
          </a:p>
          <a:p>
            <a:pPr algn="ctr"/>
            <a:r>
              <a:rPr lang="ru-RU" sz="1600" b="1" dirty="0">
                <a:solidFill>
                  <a:srgbClr val="041068"/>
                </a:solidFill>
                <a:latin typeface="Helvetica Neue"/>
              </a:rPr>
              <a:t>Из принявших участие в выборах молодых избирателей более 11-ти тысяч (5,4%) – это впервые голосовавшие.</a:t>
            </a:r>
          </a:p>
          <a:p>
            <a:pPr algn="ctr"/>
            <a:r>
              <a:rPr lang="ru-RU" sz="1600" b="1" dirty="0">
                <a:solidFill>
                  <a:srgbClr val="041068"/>
                </a:solidFill>
                <a:latin typeface="Helvetica Neue"/>
              </a:rPr>
              <a:t>Всего в Ленинградской области более 380-ти тысяч избирателей от 18 до 35 лет</a:t>
            </a:r>
            <a:endParaRPr lang="ru-RU" sz="1600" b="1" i="0" dirty="0">
              <a:solidFill>
                <a:srgbClr val="041068"/>
              </a:solidFill>
              <a:effectLst/>
              <a:latin typeface="Helvetica Neue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76458"/>
            <a:ext cx="2016224" cy="1512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4848093"/>
            <a:ext cx="2088232" cy="15661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08" y="4882679"/>
            <a:ext cx="2025395" cy="15190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460549"/>
            <a:ext cx="3700118" cy="27750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63" y="3198091"/>
            <a:ext cx="2160240" cy="16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2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5846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81DB8"/>
                </a:solidFill>
              </a:rPr>
              <a:t>ИЗБИРАТЕЛЬНАЯ КОМИССИЯ ЛЕНИНГРАДСКОЙ ОБЛАСТИ</a:t>
            </a:r>
            <a:endParaRPr lang="ru-RU" sz="2000" dirty="0">
              <a:solidFill>
                <a:srgbClr val="081DB8"/>
              </a:solidFill>
            </a:endParaRPr>
          </a:p>
          <a:p>
            <a:pPr algn="ctr"/>
            <a:r>
              <a:rPr lang="ru-RU" sz="2000" b="1" dirty="0">
                <a:solidFill>
                  <a:srgbClr val="081DB8"/>
                </a:solidFill>
              </a:rPr>
              <a:t>В СОЦИАЛЬНЫХ </a:t>
            </a:r>
            <a:r>
              <a:rPr lang="ru-RU" sz="2000" b="1" dirty="0" smtClean="0">
                <a:solidFill>
                  <a:srgbClr val="081DB8"/>
                </a:solidFill>
              </a:rPr>
              <a:t>СЕТЯХ</a:t>
            </a:r>
          </a:p>
          <a:p>
            <a:pPr lvl="0" algn="ctr"/>
            <a:r>
              <a:rPr lang="ru-RU" sz="2800" b="1" dirty="0" smtClean="0">
                <a:solidFill>
                  <a:srgbClr val="081DB8"/>
                </a:solidFill>
              </a:rPr>
              <a:t>«</a:t>
            </a:r>
            <a:r>
              <a:rPr lang="ru-RU" sz="2800" b="1" dirty="0" err="1">
                <a:solidFill>
                  <a:srgbClr val="081DB8"/>
                </a:solidFill>
              </a:rPr>
              <a:t>ВКонтакте</a:t>
            </a:r>
            <a:r>
              <a:rPr lang="ru-RU" sz="2800" b="1" dirty="0">
                <a:solidFill>
                  <a:srgbClr val="081DB8"/>
                </a:solidFill>
              </a:rPr>
              <a:t>» - «Молодежный </a:t>
            </a:r>
            <a:r>
              <a:rPr lang="ru-RU" sz="2800" b="1" dirty="0" err="1">
                <a:solidFill>
                  <a:srgbClr val="081DB8"/>
                </a:solidFill>
              </a:rPr>
              <a:t>Леноблизбирком</a:t>
            </a:r>
            <a:r>
              <a:rPr lang="ru-RU" sz="2800" b="1" dirty="0" smtClean="0">
                <a:solidFill>
                  <a:srgbClr val="081DB8"/>
                </a:solidFill>
              </a:rPr>
              <a:t>»</a:t>
            </a:r>
          </a:p>
          <a:p>
            <a:pPr lvl="0" algn="ctr"/>
            <a:r>
              <a:rPr lang="ru-RU" sz="2800" dirty="0" smtClean="0">
                <a:solidFill>
                  <a:srgbClr val="081DB8"/>
                </a:solidFill>
              </a:rPr>
              <a:t> </a:t>
            </a:r>
            <a:r>
              <a:rPr lang="ru-RU" sz="2000" b="1" u="sng" dirty="0">
                <a:solidFill>
                  <a:srgbClr val="FF0000"/>
                </a:solidFill>
                <a:hlinkClick r:id="rId2"/>
              </a:rPr>
              <a:t>https://vk.com/miklenreg</a:t>
            </a:r>
            <a:endParaRPr lang="ru-RU" sz="2000" b="1" dirty="0">
              <a:solidFill>
                <a:srgbClr val="FF0000"/>
              </a:solidFill>
            </a:endParaRPr>
          </a:p>
          <a:p>
            <a:pPr algn="ctr"/>
            <a:r>
              <a:rPr lang="ru-RU" sz="2000" dirty="0">
                <a:solidFill>
                  <a:srgbClr val="081DB8"/>
                </a:solidFill>
              </a:rPr>
              <a:t> </a:t>
            </a:r>
            <a:r>
              <a:rPr lang="ru-RU" sz="2800" b="1" dirty="0" smtClean="0">
                <a:solidFill>
                  <a:srgbClr val="081DB8"/>
                </a:solidFill>
              </a:rPr>
              <a:t>«</a:t>
            </a:r>
            <a:r>
              <a:rPr lang="en-US" sz="2800" b="1" dirty="0">
                <a:solidFill>
                  <a:srgbClr val="081DB8"/>
                </a:solidFill>
              </a:rPr>
              <a:t>Facebook</a:t>
            </a:r>
            <a:r>
              <a:rPr lang="ru-RU" sz="2800" b="1" dirty="0">
                <a:solidFill>
                  <a:srgbClr val="081DB8"/>
                </a:solidFill>
              </a:rPr>
              <a:t>»- «Выборы в Ленинградской области»</a:t>
            </a:r>
            <a:r>
              <a:rPr lang="ru-RU" sz="2000" b="1" dirty="0">
                <a:solidFill>
                  <a:srgbClr val="081DB8"/>
                </a:solidFill>
              </a:rPr>
              <a:t> </a:t>
            </a:r>
            <a:endParaRPr lang="ru-RU" sz="2000" b="1" dirty="0" smtClean="0">
              <a:solidFill>
                <a:srgbClr val="081DB8"/>
              </a:solidFill>
            </a:endParaRPr>
          </a:p>
          <a:p>
            <a:pPr lvl="0" algn="ctr"/>
            <a:r>
              <a:rPr lang="en-US" sz="2000" b="1" u="sng" dirty="0" smtClean="0">
                <a:solidFill>
                  <a:srgbClr val="081DB8"/>
                </a:solidFill>
                <a:hlinkClick r:id="rId3"/>
              </a:rPr>
              <a:t>https</a:t>
            </a:r>
            <a:r>
              <a:rPr lang="ru-RU" sz="2000" b="1" u="sng" dirty="0">
                <a:solidFill>
                  <a:srgbClr val="081DB8"/>
                </a:solidFill>
                <a:hlinkClick r:id="rId3"/>
              </a:rPr>
              <a:t>://</a:t>
            </a:r>
            <a:r>
              <a:rPr lang="en-US" sz="2000" b="1" u="sng" dirty="0">
                <a:solidFill>
                  <a:srgbClr val="081DB8"/>
                </a:solidFill>
                <a:hlinkClick r:id="rId3"/>
              </a:rPr>
              <a:t>www</a:t>
            </a:r>
            <a:r>
              <a:rPr lang="ru-RU" sz="2000" b="1" u="sng" dirty="0">
                <a:solidFill>
                  <a:srgbClr val="081DB8"/>
                </a:solidFill>
                <a:hlinkClick r:id="rId3"/>
              </a:rPr>
              <a:t>.</a:t>
            </a:r>
            <a:r>
              <a:rPr lang="en-US" sz="2000" b="1" u="sng" dirty="0" err="1">
                <a:solidFill>
                  <a:srgbClr val="081DB8"/>
                </a:solidFill>
                <a:hlinkClick r:id="rId3"/>
              </a:rPr>
              <a:t>facebook</a:t>
            </a:r>
            <a:r>
              <a:rPr lang="ru-RU" sz="2000" b="1" u="sng" dirty="0">
                <a:solidFill>
                  <a:srgbClr val="081DB8"/>
                </a:solidFill>
                <a:hlinkClick r:id="rId3"/>
              </a:rPr>
              <a:t>.</a:t>
            </a:r>
            <a:r>
              <a:rPr lang="en-US" sz="2000" b="1" u="sng" dirty="0">
                <a:solidFill>
                  <a:srgbClr val="081DB8"/>
                </a:solidFill>
                <a:hlinkClick r:id="rId3"/>
              </a:rPr>
              <a:t>com</a:t>
            </a:r>
            <a:r>
              <a:rPr lang="ru-RU" sz="2000" b="1" u="sng" dirty="0">
                <a:solidFill>
                  <a:srgbClr val="081DB8"/>
                </a:solidFill>
                <a:hlinkClick r:id="rId3"/>
              </a:rPr>
              <a:t>/</a:t>
            </a:r>
            <a:r>
              <a:rPr lang="en-US" sz="2000" b="1" u="sng" dirty="0">
                <a:solidFill>
                  <a:srgbClr val="081DB8"/>
                </a:solidFill>
                <a:hlinkClick r:id="rId3"/>
              </a:rPr>
              <a:t>groups</a:t>
            </a:r>
            <a:r>
              <a:rPr lang="ru-RU" sz="2000" b="1" u="sng" dirty="0">
                <a:solidFill>
                  <a:srgbClr val="081DB8"/>
                </a:solidFill>
                <a:hlinkClick r:id="rId3"/>
              </a:rPr>
              <a:t>/307115376448255/</a:t>
            </a:r>
            <a:endParaRPr lang="ru-RU" sz="2000" b="1" dirty="0">
              <a:solidFill>
                <a:srgbClr val="081DB8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081DB8"/>
                </a:solidFill>
              </a:rPr>
              <a:t>«</a:t>
            </a:r>
            <a:r>
              <a:rPr lang="en-US" sz="2800" b="1" dirty="0" err="1">
                <a:solidFill>
                  <a:srgbClr val="081DB8"/>
                </a:solidFill>
              </a:rPr>
              <a:t>Instagram</a:t>
            </a:r>
            <a:r>
              <a:rPr lang="ru-RU" sz="2800" b="1" dirty="0">
                <a:solidFill>
                  <a:srgbClr val="081DB8"/>
                </a:solidFill>
              </a:rPr>
              <a:t>»-«</a:t>
            </a:r>
            <a:r>
              <a:rPr lang="ru-RU" sz="2800" b="1" dirty="0" err="1">
                <a:solidFill>
                  <a:srgbClr val="081DB8"/>
                </a:solidFill>
              </a:rPr>
              <a:t>Фотоизбирком</a:t>
            </a:r>
            <a:r>
              <a:rPr lang="ru-RU" sz="2800" b="1" dirty="0">
                <a:solidFill>
                  <a:srgbClr val="081DB8"/>
                </a:solidFill>
              </a:rPr>
              <a:t>» -</a:t>
            </a:r>
            <a:r>
              <a:rPr lang="ru-RU" sz="2800" u="sng" dirty="0">
                <a:solidFill>
                  <a:srgbClr val="081DB8"/>
                </a:solidFill>
              </a:rPr>
              <a:t>  </a:t>
            </a:r>
            <a:r>
              <a:rPr lang="en-US" sz="2000" b="1" u="sng" dirty="0">
                <a:solidFill>
                  <a:srgbClr val="081DB8"/>
                </a:solidFill>
                <a:hlinkClick r:id="rId4"/>
              </a:rPr>
              <a:t>www</a:t>
            </a:r>
            <a:r>
              <a:rPr lang="ru-RU" sz="2000" b="1" u="sng" dirty="0">
                <a:solidFill>
                  <a:srgbClr val="081DB8"/>
                </a:solidFill>
                <a:hlinkClick r:id="rId4"/>
              </a:rPr>
              <a:t>.</a:t>
            </a:r>
            <a:r>
              <a:rPr lang="en-US" sz="2000" b="1" u="sng" dirty="0" err="1">
                <a:solidFill>
                  <a:srgbClr val="081DB8"/>
                </a:solidFill>
                <a:hlinkClick r:id="rId4"/>
              </a:rPr>
              <a:t>instagram</a:t>
            </a:r>
            <a:r>
              <a:rPr lang="ru-RU" sz="2000" b="1" u="sng" dirty="0">
                <a:solidFill>
                  <a:srgbClr val="081DB8"/>
                </a:solidFill>
                <a:hlinkClick r:id="rId4"/>
              </a:rPr>
              <a:t>.</a:t>
            </a:r>
            <a:r>
              <a:rPr lang="en-US" sz="2000" b="1" u="sng" dirty="0">
                <a:solidFill>
                  <a:srgbClr val="081DB8"/>
                </a:solidFill>
                <a:hlinkClick r:id="rId4"/>
              </a:rPr>
              <a:t>com</a:t>
            </a:r>
            <a:r>
              <a:rPr lang="ru-RU" sz="2000" b="1" u="sng" dirty="0">
                <a:solidFill>
                  <a:srgbClr val="081DB8"/>
                </a:solidFill>
                <a:hlinkClick r:id="rId4"/>
              </a:rPr>
              <a:t>/</a:t>
            </a:r>
            <a:r>
              <a:rPr lang="en-US" sz="2000" b="1" u="sng" dirty="0" err="1">
                <a:solidFill>
                  <a:srgbClr val="081DB8"/>
                </a:solidFill>
                <a:hlinkClick r:id="rId4"/>
              </a:rPr>
              <a:t>fotoizbirkom</a:t>
            </a:r>
            <a:r>
              <a:rPr lang="ru-RU" sz="2000" b="1" u="sng" dirty="0">
                <a:solidFill>
                  <a:srgbClr val="081DB8"/>
                </a:solidFill>
                <a:hlinkClick r:id="rId4"/>
              </a:rPr>
              <a:t>/</a:t>
            </a:r>
            <a:endParaRPr lang="ru-RU" sz="2000" b="1" dirty="0">
              <a:solidFill>
                <a:srgbClr val="081DB8"/>
              </a:solidFill>
            </a:endParaRPr>
          </a:p>
          <a:p>
            <a:pPr algn="ctr"/>
            <a:r>
              <a:rPr lang="ru-RU" sz="2000" dirty="0">
                <a:solidFill>
                  <a:srgbClr val="081DB8"/>
                </a:solidFill>
              </a:rPr>
              <a:t> </a:t>
            </a:r>
            <a:r>
              <a:rPr lang="ru-RU" sz="2800" b="1" dirty="0" smtClean="0">
                <a:solidFill>
                  <a:srgbClr val="081DB8"/>
                </a:solidFill>
              </a:rPr>
              <a:t>«</a:t>
            </a:r>
            <a:r>
              <a:rPr lang="ru-RU" sz="2800" b="1" dirty="0">
                <a:solidFill>
                  <a:srgbClr val="081DB8"/>
                </a:solidFill>
              </a:rPr>
              <a:t>Одноклассники»- </a:t>
            </a:r>
            <a:endParaRPr lang="ru-RU" sz="2800" b="1" dirty="0" smtClean="0">
              <a:solidFill>
                <a:srgbClr val="081DB8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81DB8"/>
                </a:solidFill>
              </a:rPr>
              <a:t>«Избиратели Ленинградской области» </a:t>
            </a:r>
          </a:p>
          <a:p>
            <a:pPr algn="ctr"/>
            <a:r>
              <a:rPr lang="ru-RU" sz="2000" b="1" u="sng" dirty="0" smtClean="0">
                <a:solidFill>
                  <a:srgbClr val="081DB8"/>
                </a:solidFill>
                <a:hlinkClick r:id="rId5"/>
              </a:rPr>
              <a:t>https</a:t>
            </a:r>
            <a:r>
              <a:rPr lang="ru-RU" sz="2000" b="1" u="sng" dirty="0">
                <a:solidFill>
                  <a:srgbClr val="081DB8"/>
                </a:solidFill>
                <a:hlinkClick r:id="rId5"/>
              </a:rPr>
              <a:t>://</a:t>
            </a:r>
            <a:r>
              <a:rPr lang="ru-RU" sz="2000" b="1" u="sng" dirty="0" smtClean="0">
                <a:solidFill>
                  <a:srgbClr val="081DB8"/>
                </a:solidFill>
                <a:hlinkClick r:id="rId5"/>
              </a:rPr>
              <a:t>ok.ru/group/58710204481581/topics</a:t>
            </a:r>
            <a:endParaRPr lang="ru-RU" sz="2000" b="1" u="sng" dirty="0" smtClean="0">
              <a:solidFill>
                <a:srgbClr val="081DB8"/>
              </a:solidFill>
            </a:endParaRPr>
          </a:p>
          <a:p>
            <a:pPr lvl="0" algn="ctr"/>
            <a:endParaRPr lang="ru-RU" sz="2000" b="1" u="sng" dirty="0">
              <a:solidFill>
                <a:srgbClr val="081DB8"/>
              </a:solidFill>
            </a:endParaRPr>
          </a:p>
          <a:p>
            <a:pPr lvl="0" algn="ctr"/>
            <a:r>
              <a:rPr lang="ru-RU" sz="2000" b="1" u="sng" dirty="0" smtClean="0">
                <a:solidFill>
                  <a:srgbClr val="FF0000"/>
                </a:solidFill>
              </a:rPr>
              <a:t>СПАСИБО ЗА ВНИМАНИЕ!</a:t>
            </a:r>
            <a:endParaRPr lang="ru-RU" sz="2000" b="1" dirty="0">
              <a:solidFill>
                <a:srgbClr val="FF0000"/>
              </a:solidFill>
            </a:endParaRPr>
          </a:p>
          <a:p>
            <a:pPr algn="ctr"/>
            <a:r>
              <a:rPr lang="ru-RU" sz="2000" i="1" dirty="0">
                <a:solidFill>
                  <a:srgbClr val="081DB8"/>
                </a:solidFill>
              </a:rPr>
              <a:t> </a:t>
            </a:r>
            <a:endParaRPr lang="ru-RU" sz="2000" dirty="0">
              <a:solidFill>
                <a:srgbClr val="081D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5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pic>
        <p:nvPicPr>
          <p:cNvPr id="1027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646" y="-99392"/>
            <a:ext cx="74266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ОЛИМПИАДА ШКОЛЬНИКОВ И УЧАЩИХСЯ СИСТЕМЫ НАЧАЛЬНОГО И СРЕДНЕГО ПРОФЕССИОНАЛЬНОГО ОБРАЗОВАНИЯ ЛЕНИНГРАДСКОЙ ОБЛАСТИ ПО ИЗБИРАТЕЛЬНОМУ ПРАВУ. </a:t>
            </a: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906" y="1196752"/>
            <a:ext cx="3887595" cy="2574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5" y="3794168"/>
            <a:ext cx="3879848" cy="2569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905" y="3870723"/>
            <a:ext cx="3879849" cy="2569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96751"/>
            <a:ext cx="3879848" cy="2574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pic>
        <p:nvPicPr>
          <p:cNvPr id="1027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646" y="-99392"/>
            <a:ext cx="74266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ОЛИМПИАДА ШКОЛЬНИКОВ И УЧАЩИХСЯ СИСТЕМЫ НАЧАЛЬНОГО И СРЕДНЕГО ПРОФЕССИОНАЛЬНОГО ОБРАЗОВАНИЯ ЛЕНИНГРАДСКОЙ ОБЛАСТИ ПО ИЗБИРАТЕЛЬНОМУ ПРАВУ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2725"/>
            <a:ext cx="3640542" cy="2411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39" y="1122725"/>
            <a:ext cx="3640541" cy="2411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43850"/>
            <a:ext cx="4868798" cy="324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8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pic>
        <p:nvPicPr>
          <p:cNvPr id="1027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46391" y="89248"/>
            <a:ext cx="7426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МОЛОДЫХ ИЗБИРАТЕЛЕЙ ЛЕНИНГРАДСКОЙ ОБЛАСТИ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28" y="3900546"/>
            <a:ext cx="4074260" cy="2700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8" y="3932591"/>
            <a:ext cx="4037437" cy="2675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28" y="1223358"/>
            <a:ext cx="4068987" cy="2696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2" y="1135411"/>
            <a:ext cx="4042106" cy="267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778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16632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НАГРАЖДЕНИЕ ПОБЕДИТЕЛЕЙ 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КОНКУРСОВ ЛЕНОБЛИЗБИРКОМА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5536" y="5373216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81DB8"/>
                </a:solidFill>
              </a:rPr>
              <a:t>Торжественная церемония награждения победителей </a:t>
            </a:r>
            <a:r>
              <a:rPr lang="ru-RU" sz="1600" b="1" dirty="0" smtClean="0">
                <a:solidFill>
                  <a:srgbClr val="081DB8"/>
                </a:solidFill>
              </a:rPr>
              <a:t>Конкурса </a:t>
            </a:r>
            <a:r>
              <a:rPr lang="ru-RU" sz="1600" b="1" dirty="0">
                <a:solidFill>
                  <a:srgbClr val="081DB8"/>
                </a:solidFill>
              </a:rPr>
              <a:t>среди студентов </a:t>
            </a:r>
            <a:r>
              <a:rPr lang="ru-RU" sz="1600" b="1" dirty="0" smtClean="0">
                <a:solidFill>
                  <a:srgbClr val="081DB8"/>
                </a:solidFill>
              </a:rPr>
              <a:t>на </a:t>
            </a:r>
            <a:r>
              <a:rPr lang="ru-RU" sz="1600" b="1" dirty="0">
                <a:solidFill>
                  <a:srgbClr val="081DB8"/>
                </a:solidFill>
              </a:rPr>
              <a:t>лучшую работу по вопросам избирательного права и избирательного </a:t>
            </a:r>
            <a:r>
              <a:rPr lang="ru-RU" sz="1600" b="1" dirty="0" smtClean="0">
                <a:solidFill>
                  <a:srgbClr val="081DB8"/>
                </a:solidFill>
              </a:rPr>
              <a:t>процесса, конкурса среди волонтеров, СМИ</a:t>
            </a:r>
            <a:r>
              <a:rPr lang="ru-RU" sz="1600" b="1" dirty="0" smtClean="0">
                <a:solidFill>
                  <a:srgbClr val="081DB8"/>
                </a:solidFill>
              </a:rPr>
              <a:t>, библиотек, творческого конкурса среди школьников ЛО</a:t>
            </a:r>
            <a:endParaRPr lang="ru-RU" sz="1600" b="1" dirty="0">
              <a:solidFill>
                <a:srgbClr val="081DB8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3" y="979673"/>
            <a:ext cx="3401077" cy="226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1" y="3116167"/>
            <a:ext cx="3491880" cy="232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40" y="1471393"/>
            <a:ext cx="5327714" cy="3553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41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pic>
        <p:nvPicPr>
          <p:cNvPr id="1027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1984"/>
            <a:ext cx="771470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И РОЛЕВАЯ ИГРА ДЛЯ СТАРШЕКЛАССНИКОВ ИЗ ЛЕНИНГРАДСКОЙ ОБЛАСТИ В ГОСУДАРСТВЕННОМ МУЗЕЕ ПОЛИТИЧЕСКОЙ ИСТОРИИ РОССИИ В САНКТ-ПЕТЕРБУРГЕ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4" y="1142121"/>
            <a:ext cx="3902541" cy="25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42121"/>
            <a:ext cx="3902541" cy="25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4" y="3932495"/>
            <a:ext cx="3902541" cy="25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932495"/>
            <a:ext cx="3902541" cy="25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57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pic>
        <p:nvPicPr>
          <p:cNvPr id="1027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1984"/>
            <a:ext cx="771470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И РОЛЕВАЯ ИГРА ДЛЯ СТАРШЕКЛАССНИКОВ ИЗ ЛЕНИНГРАДСКОЙ ОБЛАСТИ В ГОСУДАРСТВЕННОМ МУЗЕЕ ПОЛИТИЧЕСКОЙ ИСТОРИИ РОССИИ В САНКТ-ПЕТЕРБУРГЕ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9" y="1142121"/>
            <a:ext cx="3902541" cy="25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152921"/>
            <a:ext cx="3886235" cy="257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8" y="3932495"/>
            <a:ext cx="3902541" cy="25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932495"/>
            <a:ext cx="3902541" cy="25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67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Доки\zagol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1009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92586"/>
            <a:ext cx="7391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ЛЕНОБЛИЗБИРКОМ НА ФОРУМЕ «ЛАДОГА»</a:t>
            </a:r>
          </a:p>
        </p:txBody>
      </p:sp>
      <p:pic>
        <p:nvPicPr>
          <p:cNvPr id="6" name="Picture 3" descr="C:\Доки\Untitle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5" y="1157572"/>
            <a:ext cx="4350590" cy="2882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34" y="3429000"/>
            <a:ext cx="4617532" cy="3059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57377"/>
            <a:ext cx="4049292" cy="268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153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1676</TotalTime>
  <Words>401</Words>
  <Application>Microsoft Office PowerPoint</Application>
  <PresentationFormat>Экран (4:3)</PresentationFormat>
  <Paragraphs>58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47</cp:lastModifiedBy>
  <cp:revision>123</cp:revision>
  <cp:lastPrinted>2018-11-28T07:09:49Z</cp:lastPrinted>
  <dcterms:created xsi:type="dcterms:W3CDTF">2015-04-01T14:09:46Z</dcterms:created>
  <dcterms:modified xsi:type="dcterms:W3CDTF">2018-11-28T13:59:26Z</dcterms:modified>
</cp:coreProperties>
</file>