
<file path=[Content_Types].xml><?xml version="1.0" encoding="utf-8"?>
<Types xmlns="http://schemas.openxmlformats.org/package/2006/content-types">
  <Default Extension="mp3" ContentType="audio/mpeg"/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0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60" d="100"/>
          <a:sy n="60" d="100"/>
        </p:scale>
        <p:origin x="516" y="5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56668-91F3-4775-B98F-28219718FF0D}" type="datetimeFigureOut">
              <a:rPr lang="ru-RU" smtClean="0"/>
              <a:t>03.06.2019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03780-72DD-4F85-A796-ABC2574F03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31863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56668-91F3-4775-B98F-28219718FF0D}" type="datetimeFigureOut">
              <a:rPr lang="ru-RU" smtClean="0"/>
              <a:t>03.06.2019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03780-72DD-4F85-A796-ABC2574F03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72170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56668-91F3-4775-B98F-28219718FF0D}" type="datetimeFigureOut">
              <a:rPr lang="ru-RU" smtClean="0"/>
              <a:t>03.06.2019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03780-72DD-4F85-A796-ABC2574F03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65272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56668-91F3-4775-B98F-28219718FF0D}" type="datetimeFigureOut">
              <a:rPr lang="ru-RU" smtClean="0"/>
              <a:t>03.06.2019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03780-72DD-4F85-A796-ABC2574F03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40520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56668-91F3-4775-B98F-28219718FF0D}" type="datetimeFigureOut">
              <a:rPr lang="ru-RU" smtClean="0"/>
              <a:t>03.06.2019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03780-72DD-4F85-A796-ABC2574F03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91504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56668-91F3-4775-B98F-28219718FF0D}" type="datetimeFigureOut">
              <a:rPr lang="ru-RU" smtClean="0"/>
              <a:t>03.06.2019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03780-72DD-4F85-A796-ABC2574F03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6482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56668-91F3-4775-B98F-28219718FF0D}" type="datetimeFigureOut">
              <a:rPr lang="ru-RU" smtClean="0"/>
              <a:t>03.06.2019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03780-72DD-4F85-A796-ABC2574F03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2988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56668-91F3-4775-B98F-28219718FF0D}" type="datetimeFigureOut">
              <a:rPr lang="ru-RU" smtClean="0"/>
              <a:t>03.06.2019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03780-72DD-4F85-A796-ABC2574F03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15852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56668-91F3-4775-B98F-28219718FF0D}" type="datetimeFigureOut">
              <a:rPr lang="ru-RU" smtClean="0"/>
              <a:t>03.06.2019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03780-72DD-4F85-A796-ABC2574F03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54346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56668-91F3-4775-B98F-28219718FF0D}" type="datetimeFigureOut">
              <a:rPr lang="ru-RU" smtClean="0"/>
              <a:t>03.06.2019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03780-72DD-4F85-A796-ABC2574F03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19690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56668-91F3-4775-B98F-28219718FF0D}" type="datetimeFigureOut">
              <a:rPr lang="ru-RU" smtClean="0"/>
              <a:t>03.06.2019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03780-72DD-4F85-A796-ABC2574F03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46058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556668-91F3-4775-B98F-28219718FF0D}" type="datetimeFigureOut">
              <a:rPr lang="ru-RU" smtClean="0"/>
              <a:t>03.06.2019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503780-72DD-4F85-A796-ABC2574F03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6434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1.mp3"/><Relationship Id="rId7" Type="http://schemas.openxmlformats.org/officeDocument/2006/relationships/image" Target="../media/image1.png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1.xml"/><Relationship Id="rId5" Type="http://schemas.openxmlformats.org/officeDocument/2006/relationships/audio" Target="../media/media2.m4a"/><Relationship Id="rId4" Type="http://schemas.microsoft.com/office/2007/relationships/media" Target="../media/media2.m4a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1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.pn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.pn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.pn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2.png"/><Relationship Id="rId4" Type="http://schemas.openxmlformats.org/officeDocument/2006/relationships/image" Target="../media/image2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6.jp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.png"/><Relationship Id="rId5" Type="http://schemas.openxmlformats.org/officeDocument/2006/relationships/image" Target="../media/image12.jp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.pn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.pn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7"/>
          <a:srcRect l="1" t="24941" r="46540" b="5274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978568"/>
            <a:ext cx="12192000" cy="3722519"/>
          </a:xfrm>
          <a:effectLst>
            <a:glow rad="127000">
              <a:schemeClr val="tx1"/>
            </a:glow>
          </a:effectLst>
        </p:spPr>
        <p:txBody>
          <a:bodyPr>
            <a:noAutofit/>
          </a:bodyPr>
          <a:lstStyle/>
          <a:p>
            <a:r>
              <a:rPr lang="ru-RU" sz="6600" b="1" dirty="0" smtClean="0">
                <a:solidFill>
                  <a:srgbClr val="00B0F0"/>
                </a:solidFill>
                <a:effectLst>
                  <a:glow rad="508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В этой презентации список выполненной работы, как члена Молодежной Избирательной комиссии,</a:t>
            </a:r>
            <a:br>
              <a:rPr lang="ru-RU" sz="6600" b="1" dirty="0" smtClean="0">
                <a:solidFill>
                  <a:srgbClr val="00B0F0"/>
                </a:solidFill>
                <a:effectLst>
                  <a:glow rad="508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</a:br>
            <a:r>
              <a:rPr lang="ru-RU" sz="6600" b="1" dirty="0" smtClean="0">
                <a:solidFill>
                  <a:srgbClr val="00B0F0"/>
                </a:solidFill>
                <a:effectLst>
                  <a:glow rad="508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Киселева Виталия Валерьевича</a:t>
            </a:r>
            <a:endParaRPr lang="ru-RU" sz="6600" b="1" dirty="0">
              <a:solidFill>
                <a:srgbClr val="00B0F0"/>
              </a:solidFill>
              <a:effectLst>
                <a:glow rad="508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902700" y="6294438"/>
            <a:ext cx="3289300" cy="449262"/>
          </a:xfrm>
        </p:spPr>
        <p:txBody>
          <a:bodyPr/>
          <a:lstStyle/>
          <a:p>
            <a:r>
              <a:rPr lang="ru-RU" dirty="0" smtClean="0">
                <a:solidFill>
                  <a:srgbClr val="00B0F0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Заседание ИКЛО</a:t>
            </a:r>
            <a:endParaRPr lang="ru-RU" dirty="0">
              <a:solidFill>
                <a:srgbClr val="00B0F0"/>
              </a:solidFill>
              <a:effectLst>
                <a:glow rad="508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676400" y="5092699"/>
            <a:ext cx="9144000" cy="10207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17.01.2018 – Сформирована МИКЛО</a:t>
            </a:r>
            <a:endParaRPr lang="ru-RU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</a:endParaRPr>
          </a:p>
        </p:txBody>
      </p:sp>
      <p:pic>
        <p:nvPicPr>
          <p:cNvPr id="4" name="Semisonic+Closing+time+time+for+you+to+go+out+go+out+into_muzlishko.ru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10" name="Звук 9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23125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15749">
        <p14:vortex dir="r"/>
      </p:transition>
    </mc:Choice>
    <mc:Fallback>
      <p:transition spd="slow" advTm="1574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37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" grpId="0"/>
      <p:bldP spid="3" grpId="0" build="p"/>
      <p:bldP spid="7" grpId="0"/>
    </p:bldLst>
  </p:timing>
  <p:extLst>
    <p:ext uri="{E180D4A7-C9FB-4DFB-919C-405C955672EB}">
      <p14:showEvtLst xmlns:p14="http://schemas.microsoft.com/office/powerpoint/2010/main">
        <p14:playEvt time="87" objId="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55600" y="4270375"/>
            <a:ext cx="11480800" cy="2024063"/>
          </a:xfr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B0F0"/>
                </a:solidFill>
                <a:effectLst>
                  <a:glow rad="101600">
                    <a:schemeClr val="tx1">
                      <a:alpha val="24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12.03.2019 - рабочее совещание по реализации молодежной политики на территории ЛО и </a:t>
            </a:r>
            <a:r>
              <a:rPr lang="ru-RU" dirty="0" err="1" smtClean="0">
                <a:solidFill>
                  <a:srgbClr val="00B0F0"/>
                </a:solidFill>
                <a:effectLst>
                  <a:glow rad="101600">
                    <a:schemeClr val="tx1">
                      <a:alpha val="24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Подпорожского</a:t>
            </a:r>
            <a:r>
              <a:rPr lang="ru-RU" dirty="0" smtClean="0">
                <a:solidFill>
                  <a:srgbClr val="00B0F0"/>
                </a:solidFill>
                <a:effectLst>
                  <a:glow rad="101600">
                    <a:schemeClr val="tx1">
                      <a:alpha val="24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муниципального района</a:t>
            </a:r>
            <a:endParaRPr lang="ru-RU" dirty="0">
              <a:solidFill>
                <a:srgbClr val="00B0F0"/>
              </a:solidFill>
              <a:effectLst>
                <a:glow rad="101600">
                  <a:schemeClr val="tx1">
                    <a:alpha val="24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</a:endParaRPr>
          </a:p>
        </p:txBody>
      </p:sp>
      <p:sp>
        <p:nvSpPr>
          <p:cNvPr id="8" name="Подзаголовок 2"/>
          <p:cNvSpPr txBox="1">
            <a:spLocks/>
          </p:cNvSpPr>
          <p:nvPr/>
        </p:nvSpPr>
        <p:spPr>
          <a:xfrm>
            <a:off x="7747000" y="6294438"/>
            <a:ext cx="4445000" cy="4492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>
                <a:solidFill>
                  <a:srgbClr val="00B0F0"/>
                </a:solidFill>
                <a:effectLst>
                  <a:glow rad="508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Здание Администрации г. Подпорожья</a:t>
            </a:r>
            <a:endParaRPr lang="ru-RU" dirty="0">
              <a:solidFill>
                <a:srgbClr val="00B0F0"/>
              </a:solidFill>
              <a:effectLst>
                <a:glow rad="508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</a:endParaRPr>
          </a:p>
        </p:txBody>
      </p:sp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1630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5995">
        <p14:vortex dir="r"/>
      </p:transition>
    </mc:Choice>
    <mc:Fallback>
      <p:transition spd="slow" advTm="599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/>
          <a:stretch/>
        </p:blipFill>
        <p:spPr>
          <a:xfrm>
            <a:off x="8077200" y="0"/>
            <a:ext cx="41148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39"/>
          <a:stretch/>
        </p:blipFill>
        <p:spPr>
          <a:xfrm>
            <a:off x="0" y="0"/>
            <a:ext cx="80772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55600" y="4270375"/>
            <a:ext cx="11480800" cy="2024063"/>
          </a:xfr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B0F0"/>
                </a:solidFill>
                <a:effectLst>
                  <a:glow rad="101600">
                    <a:schemeClr val="tx1">
                      <a:alpha val="24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15.03.2019 – Интервью в </a:t>
            </a:r>
            <a:r>
              <a:rPr lang="ru-RU" dirty="0" err="1" smtClean="0">
                <a:solidFill>
                  <a:srgbClr val="00B0F0"/>
                </a:solidFill>
                <a:effectLst>
                  <a:glow rad="101600">
                    <a:schemeClr val="tx1">
                      <a:alpha val="24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Подпорожскую</a:t>
            </a:r>
            <a:r>
              <a:rPr lang="ru-RU" dirty="0" smtClean="0">
                <a:solidFill>
                  <a:srgbClr val="00B0F0"/>
                </a:solidFill>
                <a:effectLst>
                  <a:glow rad="101600">
                    <a:schemeClr val="tx1">
                      <a:alpha val="24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газету «Свирские огни», о работе КМИ </a:t>
            </a:r>
            <a:r>
              <a:rPr lang="ru-RU" dirty="0" err="1" smtClean="0">
                <a:solidFill>
                  <a:srgbClr val="00B0F0"/>
                </a:solidFill>
                <a:effectLst>
                  <a:glow rad="101600">
                    <a:schemeClr val="tx1">
                      <a:alpha val="24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Подпорожского</a:t>
            </a:r>
            <a:r>
              <a:rPr lang="ru-RU" dirty="0" smtClean="0">
                <a:solidFill>
                  <a:srgbClr val="00B0F0"/>
                </a:solidFill>
                <a:effectLst>
                  <a:glow rad="101600">
                    <a:schemeClr val="tx1">
                      <a:alpha val="24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района</a:t>
            </a:r>
            <a:endParaRPr lang="ru-RU" dirty="0">
              <a:solidFill>
                <a:srgbClr val="00B0F0"/>
              </a:solidFill>
              <a:effectLst>
                <a:glow rad="101600">
                  <a:schemeClr val="tx1">
                    <a:alpha val="24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</a:endParaRPr>
          </a:p>
        </p:txBody>
      </p:sp>
      <p:sp>
        <p:nvSpPr>
          <p:cNvPr id="8" name="Подзаголовок 2"/>
          <p:cNvSpPr txBox="1">
            <a:spLocks/>
          </p:cNvSpPr>
          <p:nvPr/>
        </p:nvSpPr>
        <p:spPr>
          <a:xfrm>
            <a:off x="7810500" y="6256338"/>
            <a:ext cx="4445000" cy="4492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>
                <a:solidFill>
                  <a:srgbClr val="00B0F0"/>
                </a:solidFill>
                <a:effectLst>
                  <a:glow rad="508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г. </a:t>
            </a:r>
            <a:r>
              <a:rPr lang="ru-RU" dirty="0" err="1" smtClean="0">
                <a:solidFill>
                  <a:srgbClr val="00B0F0"/>
                </a:solidFill>
                <a:effectLst>
                  <a:glow rad="508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Подпрожье</a:t>
            </a:r>
            <a:r>
              <a:rPr lang="ru-RU" dirty="0" smtClean="0">
                <a:solidFill>
                  <a:srgbClr val="00B0F0"/>
                </a:solidFill>
                <a:effectLst>
                  <a:glow rad="508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, газета «Свирские огни»</a:t>
            </a:r>
            <a:endParaRPr lang="ru-RU" dirty="0">
              <a:solidFill>
                <a:srgbClr val="00B0F0"/>
              </a:solidFill>
              <a:effectLst>
                <a:glow rad="508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</a:endParaRPr>
          </a:p>
        </p:txBody>
      </p:sp>
      <p:pic>
        <p:nvPicPr>
          <p:cNvPr id="7" name="Звук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0302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6036">
        <p14:vortex dir="r"/>
      </p:transition>
    </mc:Choice>
    <mc:Fallback>
      <p:transition spd="slow" advTm="603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45" r="5678"/>
          <a:stretch/>
        </p:blipFill>
        <p:spPr>
          <a:xfrm>
            <a:off x="7924800" y="0"/>
            <a:ext cx="4319256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33"/>
          <a:stretch/>
        </p:blipFill>
        <p:spPr>
          <a:xfrm>
            <a:off x="0" y="0"/>
            <a:ext cx="79248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55600" y="4270375"/>
            <a:ext cx="11480800" cy="2024063"/>
          </a:xfr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B0F0"/>
                </a:solidFill>
                <a:effectLst>
                  <a:glow rad="101600">
                    <a:schemeClr val="tx1">
                      <a:alpha val="24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25.03.2019 - в «Чистый четверг», члены клуба КМИ </a:t>
            </a:r>
            <a:r>
              <a:rPr lang="ru-RU" dirty="0" err="1" smtClean="0">
                <a:solidFill>
                  <a:srgbClr val="00B0F0"/>
                </a:solidFill>
                <a:effectLst>
                  <a:glow rad="101600">
                    <a:schemeClr val="tx1">
                      <a:alpha val="24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Подпорожского</a:t>
            </a:r>
            <a:r>
              <a:rPr lang="ru-RU" dirty="0" smtClean="0">
                <a:solidFill>
                  <a:srgbClr val="00B0F0"/>
                </a:solidFill>
                <a:effectLst>
                  <a:glow rad="101600">
                    <a:schemeClr val="tx1">
                      <a:alpha val="24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района, участвовали в субботнике. Привели в порядок Березовую рощу.</a:t>
            </a:r>
            <a:endParaRPr lang="ru-RU" dirty="0">
              <a:solidFill>
                <a:srgbClr val="00B0F0"/>
              </a:solidFill>
              <a:effectLst>
                <a:glow rad="101600">
                  <a:schemeClr val="tx1">
                    <a:alpha val="24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</a:endParaRPr>
          </a:p>
        </p:txBody>
      </p:sp>
      <p:sp>
        <p:nvSpPr>
          <p:cNvPr id="8" name="Подзаголовок 2"/>
          <p:cNvSpPr txBox="1">
            <a:spLocks/>
          </p:cNvSpPr>
          <p:nvPr/>
        </p:nvSpPr>
        <p:spPr>
          <a:xfrm>
            <a:off x="7810500" y="6256338"/>
            <a:ext cx="4445000" cy="4492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>
                <a:solidFill>
                  <a:srgbClr val="00B0F0"/>
                </a:solidFill>
                <a:effectLst>
                  <a:glow rad="508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г. </a:t>
            </a:r>
            <a:r>
              <a:rPr lang="ru-RU" dirty="0" err="1" smtClean="0">
                <a:solidFill>
                  <a:srgbClr val="00B0F0"/>
                </a:solidFill>
                <a:effectLst>
                  <a:glow rad="508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Подпрожье</a:t>
            </a:r>
            <a:r>
              <a:rPr lang="ru-RU" dirty="0" smtClean="0">
                <a:solidFill>
                  <a:srgbClr val="00B0F0"/>
                </a:solidFill>
                <a:effectLst>
                  <a:glow rad="508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, березовая роща</a:t>
            </a:r>
            <a:endParaRPr lang="ru-RU" dirty="0">
              <a:solidFill>
                <a:srgbClr val="00B0F0"/>
              </a:solidFill>
              <a:effectLst>
                <a:glow rad="508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</a:endParaRPr>
          </a:p>
        </p:txBody>
      </p:sp>
      <p:pic>
        <p:nvPicPr>
          <p:cNvPr id="11" name="Звук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4557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5835">
        <p14:vortex dir="r"/>
      </p:transition>
    </mc:Choice>
    <mc:Fallback>
      <p:transition spd="slow" advTm="583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49" r="9680"/>
          <a:stretch/>
        </p:blipFill>
        <p:spPr>
          <a:xfrm>
            <a:off x="6324600" y="0"/>
            <a:ext cx="58674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7" r="8047"/>
          <a:stretch/>
        </p:blipFill>
        <p:spPr>
          <a:xfrm>
            <a:off x="0" y="0"/>
            <a:ext cx="66802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55600" y="4270375"/>
            <a:ext cx="11480800" cy="2024063"/>
          </a:xfr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B0F0"/>
                </a:solidFill>
                <a:effectLst>
                  <a:glow rad="101600">
                    <a:schemeClr val="tx1">
                      <a:alpha val="24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31.05.2019 - Круглый стол «Демократические основы местного самоуправления» г. Гатчина, Гатчинский дворец.</a:t>
            </a:r>
            <a:endParaRPr lang="ru-RU" dirty="0">
              <a:solidFill>
                <a:srgbClr val="00B0F0"/>
              </a:solidFill>
              <a:effectLst>
                <a:glow rad="101600">
                  <a:schemeClr val="tx1">
                    <a:alpha val="24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</a:endParaRPr>
          </a:p>
        </p:txBody>
      </p:sp>
      <p:sp>
        <p:nvSpPr>
          <p:cNvPr id="8" name="Подзаголовок 2"/>
          <p:cNvSpPr txBox="1">
            <a:spLocks/>
          </p:cNvSpPr>
          <p:nvPr/>
        </p:nvSpPr>
        <p:spPr>
          <a:xfrm>
            <a:off x="7810500" y="6256338"/>
            <a:ext cx="4445000" cy="4492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>
                <a:solidFill>
                  <a:srgbClr val="00B0F0"/>
                </a:solidFill>
                <a:effectLst>
                  <a:glow rad="508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г. Гатчина, </a:t>
            </a:r>
            <a:r>
              <a:rPr lang="ru-RU" dirty="0">
                <a:solidFill>
                  <a:srgbClr val="00B0F0"/>
                </a:solidFill>
                <a:effectLst>
                  <a:glow rad="508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Г</a:t>
            </a:r>
            <a:r>
              <a:rPr lang="ru-RU" dirty="0" smtClean="0">
                <a:solidFill>
                  <a:srgbClr val="00B0F0"/>
                </a:solidFill>
                <a:effectLst>
                  <a:glow rad="508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атчинский дворец</a:t>
            </a:r>
            <a:endParaRPr lang="ru-RU" dirty="0">
              <a:solidFill>
                <a:srgbClr val="00B0F0"/>
              </a:solidFill>
              <a:effectLst>
                <a:glow rad="508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</a:endParaRPr>
          </a:p>
        </p:txBody>
      </p:sp>
      <p:pic>
        <p:nvPicPr>
          <p:cNvPr id="10" name="Звук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657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6495">
        <p14:vortex dir="r"/>
      </p:transition>
    </mc:Choice>
    <mc:Fallback>
      <p:transition spd="slow" advTm="649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55600" y="4270375"/>
            <a:ext cx="11480800" cy="2024063"/>
          </a:xfr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B0F0"/>
                </a:solidFill>
                <a:effectLst>
                  <a:glow rad="101600">
                    <a:schemeClr val="tx1">
                      <a:alpha val="24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31.05.2019 - Круглый сто «Демократические основы местного самоуправления» г. Гатчина, Гатчинский дворец.</a:t>
            </a:r>
            <a:endParaRPr lang="ru-RU" dirty="0">
              <a:solidFill>
                <a:srgbClr val="00B0F0"/>
              </a:solidFill>
              <a:effectLst>
                <a:glow rad="101600">
                  <a:schemeClr val="tx1">
                    <a:alpha val="24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</a:endParaRPr>
          </a:p>
        </p:txBody>
      </p:sp>
      <p:sp>
        <p:nvSpPr>
          <p:cNvPr id="8" name="Подзаголовок 2"/>
          <p:cNvSpPr txBox="1">
            <a:spLocks/>
          </p:cNvSpPr>
          <p:nvPr/>
        </p:nvSpPr>
        <p:spPr>
          <a:xfrm>
            <a:off x="7810500" y="6256338"/>
            <a:ext cx="4445000" cy="4492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>
                <a:solidFill>
                  <a:srgbClr val="00B0F0"/>
                </a:solidFill>
                <a:effectLst>
                  <a:glow rad="508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г. Гатчина, </a:t>
            </a:r>
            <a:r>
              <a:rPr lang="ru-RU" dirty="0">
                <a:solidFill>
                  <a:srgbClr val="00B0F0"/>
                </a:solidFill>
                <a:effectLst>
                  <a:glow rad="508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Г</a:t>
            </a:r>
            <a:r>
              <a:rPr lang="ru-RU" dirty="0" smtClean="0">
                <a:solidFill>
                  <a:srgbClr val="00B0F0"/>
                </a:solidFill>
                <a:effectLst>
                  <a:glow rad="508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атчинский дворец</a:t>
            </a:r>
            <a:endParaRPr lang="ru-RU" dirty="0">
              <a:solidFill>
                <a:srgbClr val="00B0F0"/>
              </a:solidFill>
              <a:effectLst>
                <a:glow rad="508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6250405" y="1835150"/>
            <a:ext cx="6005095" cy="3474787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9600" dirty="0" smtClean="0">
                <a:solidFill>
                  <a:srgbClr val="00B0F0"/>
                </a:solidFill>
                <a:effectLst>
                  <a:glow rad="101600">
                    <a:schemeClr val="tx1">
                      <a:alpha val="24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СПАСИБО </a:t>
            </a:r>
          </a:p>
          <a:p>
            <a:r>
              <a:rPr lang="ru-RU" sz="9600" dirty="0" smtClean="0">
                <a:solidFill>
                  <a:srgbClr val="00B0F0"/>
                </a:solidFill>
                <a:effectLst>
                  <a:glow rad="101600">
                    <a:schemeClr val="tx1">
                      <a:alpha val="24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ЗА</a:t>
            </a:r>
          </a:p>
          <a:p>
            <a:r>
              <a:rPr lang="ru-RU" sz="9600" dirty="0" smtClean="0">
                <a:solidFill>
                  <a:srgbClr val="00B0F0"/>
                </a:solidFill>
                <a:effectLst>
                  <a:glow rad="101600">
                    <a:schemeClr val="tx1">
                      <a:alpha val="24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ВНИМАНИЕ</a:t>
            </a:r>
            <a:endParaRPr lang="ru-RU" sz="9600" dirty="0">
              <a:solidFill>
                <a:srgbClr val="00B0F0"/>
              </a:solidFill>
              <a:effectLst>
                <a:glow rad="101600">
                  <a:schemeClr val="tx1">
                    <a:alpha val="24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</a:endParaRPr>
          </a:p>
        </p:txBody>
      </p:sp>
      <p:pic>
        <p:nvPicPr>
          <p:cNvPr id="9" name="Звук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7627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6222">
        <p14:vortex dir="r"/>
      </p:transition>
    </mc:Choice>
    <mc:Fallback>
      <p:transition spd="slow" advTm="622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/>
      <p:bldP spid="8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5024" r="103" b="6807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1600" y="4940299"/>
            <a:ext cx="11988800" cy="1020763"/>
          </a:xfr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B0F0"/>
                </a:solidFill>
                <a:effectLst>
                  <a:glow rad="101600">
                    <a:schemeClr val="tx1">
                      <a:alpha val="24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28.02.2018 –</a:t>
            </a:r>
            <a:r>
              <a:rPr lang="en-US" dirty="0" smtClean="0">
                <a:solidFill>
                  <a:srgbClr val="00B0F0"/>
                </a:solidFill>
                <a:effectLst>
                  <a:glow rad="101600">
                    <a:schemeClr val="tx1">
                      <a:alpha val="24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X</a:t>
            </a:r>
            <a:r>
              <a:rPr lang="ru-RU" dirty="0" smtClean="0">
                <a:solidFill>
                  <a:srgbClr val="00B0F0"/>
                </a:solidFill>
                <a:effectLst>
                  <a:glow rad="101600">
                    <a:schemeClr val="tx1">
                      <a:alpha val="24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Фестиваль Молодых Избирателей ЛО </a:t>
            </a:r>
            <a:endParaRPr lang="ru-RU" dirty="0">
              <a:solidFill>
                <a:srgbClr val="00B0F0"/>
              </a:solidFill>
              <a:effectLst>
                <a:glow rad="101600">
                  <a:schemeClr val="tx1">
                    <a:alpha val="24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604000" y="6294438"/>
            <a:ext cx="5588000" cy="449262"/>
          </a:xfrm>
          <a:effectLst>
            <a:glow>
              <a:schemeClr val="tx1">
                <a:alpha val="87000"/>
              </a:schemeClr>
            </a:glow>
          </a:effectLst>
        </p:spPr>
        <p:txBody>
          <a:bodyPr>
            <a:noAutofit/>
          </a:bodyPr>
          <a:lstStyle/>
          <a:p>
            <a:r>
              <a:rPr lang="ru-RU" dirty="0" err="1" smtClean="0">
                <a:solidFill>
                  <a:srgbClr val="00B0F0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Тосненский</a:t>
            </a:r>
            <a:r>
              <a:rPr lang="ru-RU" dirty="0" smtClean="0">
                <a:solidFill>
                  <a:srgbClr val="00B0F0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районный культурно-спортивный центр</a:t>
            </a:r>
            <a:endParaRPr lang="ru-RU" dirty="0">
              <a:solidFill>
                <a:srgbClr val="00B0F0"/>
              </a:solidFill>
              <a:effectLst>
                <a:glow rad="127000">
                  <a:schemeClr val="tx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</a:endParaRPr>
          </a:p>
        </p:txBody>
      </p:sp>
      <p:pic>
        <p:nvPicPr>
          <p:cNvPr id="10" name="Звук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3320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6210">
        <p14:vortex dir="r"/>
      </p:transition>
    </mc:Choice>
    <mc:Fallback>
      <p:transition spd="slow" advTm="621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00"/>
          <a:stretch/>
        </p:blipFill>
        <p:spPr>
          <a:xfrm rot="5400000">
            <a:off x="6705600" y="1371600"/>
            <a:ext cx="6858000" cy="4114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11"/>
          <a:stretch/>
        </p:blipFill>
        <p:spPr>
          <a:xfrm rot="5400000">
            <a:off x="2841625" y="1368425"/>
            <a:ext cx="6858000" cy="4121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8"/>
          <a:stretch/>
        </p:blipFill>
        <p:spPr>
          <a:xfrm>
            <a:off x="-63500" y="0"/>
            <a:ext cx="427355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1600" y="4940299"/>
            <a:ext cx="11988800" cy="1020763"/>
          </a:xfr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00B0F0"/>
                </a:solidFill>
                <a:effectLst>
                  <a:glow rad="101600">
                    <a:schemeClr val="tx1">
                      <a:alpha val="24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18.03.2018 – Выборы президента РФ</a:t>
            </a:r>
            <a:endParaRPr lang="ru-RU" dirty="0">
              <a:solidFill>
                <a:srgbClr val="00B0F0"/>
              </a:solidFill>
              <a:effectLst>
                <a:glow rad="101600">
                  <a:schemeClr val="tx1">
                    <a:alpha val="24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416801" y="6307138"/>
            <a:ext cx="5588000" cy="449262"/>
          </a:xfrm>
          <a:effectLst>
            <a:glow>
              <a:schemeClr val="tx1">
                <a:alpha val="87000"/>
              </a:schemeClr>
            </a:glow>
          </a:effectLst>
        </p:spPr>
        <p:txBody>
          <a:bodyPr>
            <a:noAutofit/>
          </a:bodyPr>
          <a:lstStyle/>
          <a:p>
            <a:r>
              <a:rPr lang="ru-RU" dirty="0" smtClean="0">
                <a:solidFill>
                  <a:srgbClr val="00B0F0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г. Подпорожье участок №720</a:t>
            </a:r>
            <a:endParaRPr lang="ru-RU" dirty="0">
              <a:solidFill>
                <a:srgbClr val="00B0F0"/>
              </a:solidFill>
              <a:effectLst>
                <a:glow rad="127000">
                  <a:schemeClr val="tx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</a:endParaRPr>
          </a:p>
        </p:txBody>
      </p:sp>
      <p:pic>
        <p:nvPicPr>
          <p:cNvPr id="10" name="Звук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7947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6038">
        <p14:vortex dir="r"/>
      </p:transition>
    </mc:Choice>
    <mc:Fallback>
      <p:transition spd="slow" advTm="603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9800" y="0"/>
            <a:ext cx="74422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056"/>
          <a:stretch/>
        </p:blipFill>
        <p:spPr>
          <a:xfrm>
            <a:off x="0" y="0"/>
            <a:ext cx="47498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1600" y="4940299"/>
            <a:ext cx="11988800" cy="1020763"/>
          </a:xfr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B0F0"/>
                </a:solidFill>
                <a:effectLst>
                  <a:glow rad="101600">
                    <a:schemeClr val="tx1">
                      <a:alpha val="24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17.08.2018-18.08.2018 – Конгресс общественных наблюдателей</a:t>
            </a:r>
            <a:endParaRPr lang="ru-RU" dirty="0">
              <a:solidFill>
                <a:srgbClr val="00B0F0"/>
              </a:solidFill>
              <a:effectLst>
                <a:glow rad="101600">
                  <a:schemeClr val="tx1">
                    <a:alpha val="24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398000" y="6184900"/>
            <a:ext cx="2667000" cy="449262"/>
          </a:xfrm>
          <a:effectLst>
            <a:glow>
              <a:schemeClr val="tx1">
                <a:alpha val="87000"/>
              </a:schemeClr>
            </a:glow>
          </a:effectLst>
        </p:spPr>
        <p:txBody>
          <a:bodyPr>
            <a:noAutofit/>
          </a:bodyPr>
          <a:lstStyle/>
          <a:p>
            <a:r>
              <a:rPr lang="ru-RU" dirty="0" smtClean="0">
                <a:solidFill>
                  <a:srgbClr val="00B0F0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г. Москва</a:t>
            </a:r>
            <a:endParaRPr lang="ru-RU" dirty="0">
              <a:solidFill>
                <a:srgbClr val="00B0F0"/>
              </a:solidFill>
              <a:effectLst>
                <a:glow rad="127000">
                  <a:schemeClr val="tx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</a:endParaRPr>
          </a:p>
        </p:txBody>
      </p:sp>
      <p:pic>
        <p:nvPicPr>
          <p:cNvPr id="10" name="Звук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5394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5617">
        <p14:vortex dir="r"/>
      </p:transition>
    </mc:Choice>
    <mc:Fallback>
      <p:transition spd="slow" advTm="561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53"/>
          <a:stretch/>
        </p:blipFill>
        <p:spPr>
          <a:xfrm>
            <a:off x="6477000" y="0"/>
            <a:ext cx="5715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8" r="13056"/>
          <a:stretch/>
        </p:blipFill>
        <p:spPr>
          <a:xfrm>
            <a:off x="0" y="0"/>
            <a:ext cx="6477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1600" y="4940299"/>
            <a:ext cx="11988800" cy="1020763"/>
          </a:xfr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B0F0"/>
                </a:solidFill>
                <a:effectLst>
                  <a:glow rad="101600">
                    <a:schemeClr val="tx1">
                      <a:alpha val="24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07.09.2018 – 10.09.2018 – Подготовка и участие в выборах губернатора Псковской области</a:t>
            </a:r>
            <a:endParaRPr lang="ru-RU" dirty="0">
              <a:solidFill>
                <a:srgbClr val="00B0F0"/>
              </a:solidFill>
              <a:effectLst>
                <a:glow rad="101600">
                  <a:schemeClr val="tx1">
                    <a:alpha val="24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398000" y="6184900"/>
            <a:ext cx="2667000" cy="449262"/>
          </a:xfrm>
          <a:effectLst>
            <a:glow>
              <a:schemeClr val="tx1">
                <a:alpha val="87000"/>
              </a:schemeClr>
            </a:glow>
          </a:effectLst>
        </p:spPr>
        <p:txBody>
          <a:bodyPr>
            <a:noAutofit/>
          </a:bodyPr>
          <a:lstStyle/>
          <a:p>
            <a:r>
              <a:rPr lang="ru-RU" dirty="0" smtClean="0">
                <a:solidFill>
                  <a:srgbClr val="00B0F0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г. Псков</a:t>
            </a:r>
            <a:endParaRPr lang="ru-RU" dirty="0">
              <a:solidFill>
                <a:srgbClr val="00B0F0"/>
              </a:solidFill>
              <a:effectLst>
                <a:glow rad="127000">
                  <a:schemeClr val="tx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</a:endParaRPr>
          </a:p>
        </p:txBody>
      </p:sp>
      <p:pic>
        <p:nvPicPr>
          <p:cNvPr id="9" name="Звук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1045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6259">
        <p14:vortex dir="r"/>
      </p:transition>
    </mc:Choice>
    <mc:Fallback>
      <p:transition spd="slow" advTm="625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2" r="5060"/>
          <a:stretch/>
        </p:blipFill>
        <p:spPr>
          <a:xfrm>
            <a:off x="3479800" y="0"/>
            <a:ext cx="87122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0" r="25926"/>
          <a:stretch/>
        </p:blipFill>
        <p:spPr>
          <a:xfrm>
            <a:off x="0" y="0"/>
            <a:ext cx="34798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57200" y="4825999"/>
            <a:ext cx="11112500" cy="1020763"/>
          </a:xfr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B0F0"/>
                </a:solidFill>
                <a:effectLst>
                  <a:glow rad="101600">
                    <a:schemeClr val="tx1">
                      <a:alpha val="24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06.12.2018 - Выступление от лица молодежи на 25-тилетие Избирательной системы РФ</a:t>
            </a:r>
            <a:endParaRPr lang="ru-RU" dirty="0">
              <a:solidFill>
                <a:srgbClr val="00B0F0"/>
              </a:solidFill>
              <a:effectLst>
                <a:glow rad="101600">
                  <a:schemeClr val="tx1">
                    <a:alpha val="24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</a:endParaRPr>
          </a:p>
        </p:txBody>
      </p:sp>
      <p:sp>
        <p:nvSpPr>
          <p:cNvPr id="8" name="Подзаголовок 2"/>
          <p:cNvSpPr txBox="1">
            <a:spLocks/>
          </p:cNvSpPr>
          <p:nvPr/>
        </p:nvSpPr>
        <p:spPr>
          <a:xfrm>
            <a:off x="7023100" y="6294438"/>
            <a:ext cx="5168900" cy="4492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>
                <a:solidFill>
                  <a:srgbClr val="00B0F0"/>
                </a:solidFill>
                <a:effectLst>
                  <a:glow rad="508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здание Администрации Ленинградской области</a:t>
            </a:r>
            <a:endParaRPr lang="ru-RU" dirty="0">
              <a:solidFill>
                <a:srgbClr val="00B0F0"/>
              </a:solidFill>
              <a:effectLst>
                <a:glow rad="508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</a:endParaRPr>
          </a:p>
        </p:txBody>
      </p:sp>
      <p:pic>
        <p:nvPicPr>
          <p:cNvPr id="11" name="Звук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4224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6152">
        <p14:vortex dir="r"/>
      </p:transition>
    </mc:Choice>
    <mc:Fallback>
      <p:transition spd="slow" advTm="615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300" y="0"/>
            <a:ext cx="63627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8" r="10088"/>
          <a:stretch/>
        </p:blipFill>
        <p:spPr>
          <a:xfrm>
            <a:off x="0" y="0"/>
            <a:ext cx="59563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55600" y="3695701"/>
            <a:ext cx="11480800" cy="2189162"/>
          </a:xfr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B0F0"/>
                </a:solidFill>
                <a:effectLst>
                  <a:glow rad="101600">
                    <a:schemeClr val="tx1">
                      <a:alpha val="24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21.12.2018 - Мероприятие, посвященное 25-летию принятия Конституции РФ и избирательной системы РФ</a:t>
            </a:r>
            <a:endParaRPr lang="ru-RU" dirty="0">
              <a:solidFill>
                <a:srgbClr val="00B0F0"/>
              </a:solidFill>
              <a:effectLst>
                <a:glow rad="101600">
                  <a:schemeClr val="tx1">
                    <a:alpha val="24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</a:endParaRPr>
          </a:p>
        </p:txBody>
      </p:sp>
      <p:sp>
        <p:nvSpPr>
          <p:cNvPr id="8" name="Подзаголовок 2"/>
          <p:cNvSpPr txBox="1">
            <a:spLocks/>
          </p:cNvSpPr>
          <p:nvPr/>
        </p:nvSpPr>
        <p:spPr>
          <a:xfrm>
            <a:off x="5956300" y="6294438"/>
            <a:ext cx="6235700" cy="4492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>
                <a:solidFill>
                  <a:srgbClr val="00B0F0"/>
                </a:solidFill>
                <a:effectLst>
                  <a:glow rad="508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МКУ "</a:t>
            </a:r>
            <a:r>
              <a:rPr lang="ru-RU" dirty="0" err="1" smtClean="0">
                <a:solidFill>
                  <a:srgbClr val="00B0F0"/>
                </a:solidFill>
                <a:effectLst>
                  <a:glow rad="508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Подпорожская</a:t>
            </a:r>
            <a:r>
              <a:rPr lang="ru-RU" dirty="0" smtClean="0">
                <a:solidFill>
                  <a:srgbClr val="00B0F0"/>
                </a:solidFill>
                <a:effectLst>
                  <a:glow rad="508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центральная районную библиотека"</a:t>
            </a:r>
            <a:endParaRPr lang="ru-RU" dirty="0">
              <a:solidFill>
                <a:srgbClr val="00B0F0"/>
              </a:solidFill>
              <a:effectLst>
                <a:glow rad="508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</a:endParaRPr>
          </a:p>
        </p:txBody>
      </p:sp>
      <p:pic>
        <p:nvPicPr>
          <p:cNvPr id="11" name="Звук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5302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5586">
        <p14:vortex dir="r"/>
      </p:transition>
    </mc:Choice>
    <mc:Fallback>
      <p:transition spd="slow" advTm="558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95" t="-185" r="1" b="185"/>
          <a:stretch/>
        </p:blipFill>
        <p:spPr>
          <a:xfrm>
            <a:off x="7200900" y="0"/>
            <a:ext cx="49911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2" r="3307"/>
          <a:stretch/>
        </p:blipFill>
        <p:spPr>
          <a:xfrm>
            <a:off x="0" y="0"/>
            <a:ext cx="72136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55600" y="3695701"/>
            <a:ext cx="11480800" cy="2189162"/>
          </a:xfr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B0F0"/>
                </a:solidFill>
                <a:effectLst>
                  <a:glow rad="101600">
                    <a:schemeClr val="tx1">
                      <a:alpha val="24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12.02.2019 - Международная конференция, посвященная участию молодежи в электоральном процессе</a:t>
            </a:r>
            <a:endParaRPr lang="ru-RU" dirty="0">
              <a:solidFill>
                <a:srgbClr val="00B0F0"/>
              </a:solidFill>
              <a:effectLst>
                <a:glow rad="101600">
                  <a:schemeClr val="tx1">
                    <a:alpha val="24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</a:endParaRPr>
          </a:p>
        </p:txBody>
      </p:sp>
      <p:sp>
        <p:nvSpPr>
          <p:cNvPr id="8" name="Подзаголовок 2"/>
          <p:cNvSpPr txBox="1">
            <a:spLocks/>
          </p:cNvSpPr>
          <p:nvPr/>
        </p:nvSpPr>
        <p:spPr>
          <a:xfrm>
            <a:off x="8585200" y="6294438"/>
            <a:ext cx="3606800" cy="4492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>
                <a:solidFill>
                  <a:srgbClr val="00B0F0"/>
                </a:solidFill>
                <a:effectLst>
                  <a:glow rad="508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Таврическая гостиница</a:t>
            </a:r>
            <a:endParaRPr lang="ru-RU" dirty="0">
              <a:solidFill>
                <a:srgbClr val="00B0F0"/>
              </a:solidFill>
              <a:effectLst>
                <a:glow rad="508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</a:endParaRPr>
          </a:p>
        </p:txBody>
      </p:sp>
      <p:pic>
        <p:nvPicPr>
          <p:cNvPr id="10" name="Звук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8734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6051">
        <p14:vortex dir="r"/>
      </p:transition>
    </mc:Choice>
    <mc:Fallback>
      <p:transition spd="slow" advTm="605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55600" y="3860799"/>
            <a:ext cx="11480800" cy="2024063"/>
          </a:xfr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00B0F0"/>
                </a:solidFill>
                <a:effectLst>
                  <a:glow rad="101600">
                    <a:schemeClr val="tx1">
                      <a:alpha val="24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01.03.2019 – XI Фестиваль Молодых Избирателей ЛО</a:t>
            </a:r>
            <a:endParaRPr lang="ru-RU" dirty="0">
              <a:solidFill>
                <a:srgbClr val="00B0F0"/>
              </a:solidFill>
              <a:effectLst>
                <a:glow rad="101600">
                  <a:schemeClr val="tx1">
                    <a:alpha val="24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</a:endParaRPr>
          </a:p>
        </p:txBody>
      </p:sp>
      <p:sp>
        <p:nvSpPr>
          <p:cNvPr id="8" name="Подзаголовок 2"/>
          <p:cNvSpPr txBox="1">
            <a:spLocks/>
          </p:cNvSpPr>
          <p:nvPr/>
        </p:nvSpPr>
        <p:spPr>
          <a:xfrm>
            <a:off x="8585200" y="6294438"/>
            <a:ext cx="3606800" cy="4492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>
                <a:solidFill>
                  <a:srgbClr val="00B0F0"/>
                </a:solidFill>
                <a:effectLst>
                  <a:glow rad="508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КДК г. Волхов.</a:t>
            </a:r>
            <a:endParaRPr lang="ru-RU" dirty="0">
              <a:solidFill>
                <a:srgbClr val="00B0F0"/>
              </a:solidFill>
              <a:effectLst>
                <a:glow rad="508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</a:endParaRPr>
          </a:p>
        </p:txBody>
      </p:sp>
      <p:pic>
        <p:nvPicPr>
          <p:cNvPr id="7" name="Звук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5014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5979">
        <p14:vortex dir="r"/>
      </p:transition>
    </mc:Choice>
    <mc:Fallback>
      <p:transition spd="slow" advTm="597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9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204</TotalTime>
  <Words>247</Words>
  <Application>Microsoft Office PowerPoint</Application>
  <PresentationFormat>Широкоэкранный</PresentationFormat>
  <Paragraphs>32</Paragraphs>
  <Slides>14</Slides>
  <Notes>0</Notes>
  <HiddenSlides>0</HiddenSlides>
  <MMClips>15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9" baseType="lpstr">
      <vt:lpstr>Arial</vt:lpstr>
      <vt:lpstr>Bahnschrift Condensed</vt:lpstr>
      <vt:lpstr>Calibri</vt:lpstr>
      <vt:lpstr>Calibri Light</vt:lpstr>
      <vt:lpstr>Тема Office</vt:lpstr>
      <vt:lpstr>В этой презентации список выполненной работы, как члена Молодежной Избирательной комиссии,  Киселева Виталия Валерьевича</vt:lpstr>
      <vt:lpstr>28.02.2018 – X Фестиваль Молодых Избирателей ЛО </vt:lpstr>
      <vt:lpstr>18.03.2018 – Выборы президента РФ</vt:lpstr>
      <vt:lpstr>17.08.2018-18.08.2018 – Конгресс общественных наблюдателей</vt:lpstr>
      <vt:lpstr>07.09.2018 – 10.09.2018 – Подготовка и участие в выборах губернатора Псковской области</vt:lpstr>
      <vt:lpstr>06.12.2018 - Выступление от лица молодежи на 25-тилетие Избирательной системы РФ</vt:lpstr>
      <vt:lpstr>21.12.2018 - Мероприятие, посвященное 25-летию принятия Конституции РФ и избирательной системы РФ</vt:lpstr>
      <vt:lpstr>12.02.2019 - Международная конференция, посвященная участию молодежи в электоральном процессе</vt:lpstr>
      <vt:lpstr>01.03.2019 – XI Фестиваль Молодых Избирателей ЛО</vt:lpstr>
      <vt:lpstr>12.03.2019 - рабочее совещание по реализации молодежной политики на территории ЛО и Подпорожского муниципального района</vt:lpstr>
      <vt:lpstr>15.03.2019 – Интервью в Подпорожскую газету «Свирские огни», о работе КМИ Подпорожского района</vt:lpstr>
      <vt:lpstr>25.03.2019 - в «Чистый четверг», члены клуба КМИ Подпорожского района, участвовали в субботнике. Привели в порядок Березовую рощу.</vt:lpstr>
      <vt:lpstr>31.05.2019 - Круглый стол «Демократические основы местного самоуправления» г. Гатчина, Гатчинский дворец.</vt:lpstr>
      <vt:lpstr>31.05.2019 - Круглый сто «Демократические основы местного самоуправления» г. Гатчина, Гатчинский дворец.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Киселев В.В.</dc:creator>
  <cp:lastModifiedBy>Киселев В.В.</cp:lastModifiedBy>
  <cp:revision>21</cp:revision>
  <dcterms:created xsi:type="dcterms:W3CDTF">2019-06-03T15:34:57Z</dcterms:created>
  <dcterms:modified xsi:type="dcterms:W3CDTF">2019-06-03T18:59:27Z</dcterms:modified>
</cp:coreProperties>
</file>